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3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BA56A4A-00B4-4387-925B-6811278C1D7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D612D14-C01A-4BCB-BD97-F3621D2215D4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6DE7B79-AACC-45C9-8CF9-E30DF963F241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5C2721-7E4F-4BB6-8A26-BE42D08E0CC7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18A3A5-6DC8-4840-9165-7B60D90DB0E0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FB1AABF-0487-49BC-9F7B-85BC77BE0BDB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F63F7F-4330-449E-81A0-D2C5F2A3C70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C99696C-A51C-452D-B781-BD1ABF2103E3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7FBBC6-8447-44DC-9D4E-8BD0D01113D8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3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9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0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4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8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7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35" name="Text 0"/>
          <p:cNvSpPr/>
          <p:nvPr/>
        </p:nvSpPr>
        <p:spPr>
          <a:xfrm>
            <a:off x="793800" y="232992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Обзор Amazon Web Services (AWS)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336" name="Text 1"/>
          <p:cNvSpPr/>
          <p:nvPr/>
        </p:nvSpPr>
        <p:spPr>
          <a:xfrm>
            <a:off x="793800" y="415872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Обзор облачной платформы Amazon Web Services, запущенной в 2006 году и ставшей лидером в сфере облачных вычислений.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37" name="Shape 2"/>
          <p:cNvSpPr/>
          <p:nvPr/>
        </p:nvSpPr>
        <p:spPr>
          <a:xfrm>
            <a:off x="793800" y="5519520"/>
            <a:ext cx="362520" cy="362520"/>
          </a:xfrm>
          <a:prstGeom prst="roundRect">
            <a:avLst>
              <a:gd name="adj" fmla="val 25194296"/>
            </a:avLst>
          </a:prstGeom>
          <a:solidFill>
            <a:srgbClr val="c4a641"/>
          </a:solidFill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 3"/>
          <p:cNvSpPr/>
          <p:nvPr/>
        </p:nvSpPr>
        <p:spPr>
          <a:xfrm>
            <a:off x="924480" y="5652000"/>
            <a:ext cx="101160" cy="9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51"/>
              </a:lnSpc>
              <a:buNone/>
              <a:tabLst>
                <a:tab algn="l" pos="0"/>
              </a:tabLst>
            </a:pPr>
            <a:r>
              <a:rPr b="0" lang="en-US" sz="750" spc="-1" strike="noStrike">
                <a:solidFill>
                  <a:srgbClr val="3c3838"/>
                </a:solidFill>
                <a:latin typeface="Inter Medium"/>
                <a:ea typeface="Inter Medium"/>
              </a:rPr>
              <a:t>13</a:t>
            </a:r>
            <a:endParaRPr b="0" lang="en-US" sz="750" spc="-1" strike="noStrike">
              <a:latin typeface="Arial"/>
            </a:endParaRPr>
          </a:p>
        </p:txBody>
      </p:sp>
      <p:sp>
        <p:nvSpPr>
          <p:cNvPr id="339" name="Text 4"/>
          <p:cNvSpPr/>
          <p:nvPr/>
        </p:nvSpPr>
        <p:spPr>
          <a:xfrm>
            <a:off x="1270080" y="5502600"/>
            <a:ext cx="14482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buNone/>
              <a:tabLst>
                <a:tab algn="l" pos="0"/>
              </a:tabLst>
            </a:pPr>
            <a:r>
              <a:rPr b="1" lang="en-US" sz="2200" spc="-1" strike="noStrike">
                <a:solidFill>
                  <a:srgbClr val="272525"/>
                </a:solidFill>
                <a:latin typeface="Inter Bold"/>
                <a:ea typeface="Inter Bold"/>
              </a:rPr>
              <a:t>Максим Шардт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341" name="Text 0"/>
          <p:cNvSpPr/>
          <p:nvPr/>
        </p:nvSpPr>
        <p:spPr>
          <a:xfrm>
            <a:off x="6280200" y="101664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Основные направления деятельности AWS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342" name="Shape 1"/>
          <p:cNvSpPr/>
          <p:nvPr/>
        </p:nvSpPr>
        <p:spPr>
          <a:xfrm>
            <a:off x="6280200" y="2845440"/>
            <a:ext cx="3664440" cy="2437560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Text 2"/>
          <p:cNvSpPr/>
          <p:nvPr/>
        </p:nvSpPr>
        <p:spPr>
          <a:xfrm>
            <a:off x="6514560" y="3079800"/>
            <a:ext cx="319572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Облачные вычисления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44" name="Text 3"/>
          <p:cNvSpPr/>
          <p:nvPr/>
        </p:nvSpPr>
        <p:spPr>
          <a:xfrm>
            <a:off x="6514560" y="396000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Предоставление вычислительных ресурсов по требованию.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5" name="Shape 4"/>
          <p:cNvSpPr/>
          <p:nvPr/>
        </p:nvSpPr>
        <p:spPr>
          <a:xfrm>
            <a:off x="10171800" y="2845440"/>
            <a:ext cx="3664440" cy="2437560"/>
          </a:xfrm>
          <a:prstGeom prst="roundRect">
            <a:avLst>
              <a:gd name="adj" fmla="val 3908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Text 5"/>
          <p:cNvSpPr/>
          <p:nvPr/>
        </p:nvSpPr>
        <p:spPr>
          <a:xfrm>
            <a:off x="10406160" y="30798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Хранение данных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47" name="Text 6"/>
          <p:cNvSpPr/>
          <p:nvPr/>
        </p:nvSpPr>
        <p:spPr>
          <a:xfrm>
            <a:off x="10406160" y="3588120"/>
            <a:ext cx="319572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Надёжное и масштабируемое хранение больших объёмов данных.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48" name="Shape 7"/>
          <p:cNvSpPr/>
          <p:nvPr/>
        </p:nvSpPr>
        <p:spPr>
          <a:xfrm>
            <a:off x="6280200" y="5509800"/>
            <a:ext cx="7556040" cy="1702440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Text 8"/>
          <p:cNvSpPr/>
          <p:nvPr/>
        </p:nvSpPr>
        <p:spPr>
          <a:xfrm>
            <a:off x="6514560" y="5744520"/>
            <a:ext cx="327852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Машинное обучение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50" name="Text 9"/>
          <p:cNvSpPr/>
          <p:nvPr/>
        </p:nvSpPr>
        <p:spPr>
          <a:xfrm>
            <a:off x="6514560" y="6252480"/>
            <a:ext cx="7087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Сервисы для разработки и развертывания моделей машинного обучения.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51320"/>
          </a:xfrm>
          <a:prstGeom prst="rect">
            <a:avLst/>
          </a:prstGeom>
          <a:ln w="0">
            <a:noFill/>
          </a:ln>
        </p:spPr>
      </p:pic>
      <p:sp>
        <p:nvSpPr>
          <p:cNvPr id="352" name="Text 0"/>
          <p:cNvSpPr/>
          <p:nvPr/>
        </p:nvSpPr>
        <p:spPr>
          <a:xfrm>
            <a:off x="714600" y="3114360"/>
            <a:ext cx="7058520" cy="66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250"/>
              </a:lnSpc>
              <a:buNone/>
              <a:tabLst>
                <a:tab algn="l" pos="0"/>
              </a:tabLst>
            </a:pPr>
            <a:r>
              <a:rPr b="1" lang="en-US" sz="4200" spc="-1" strike="noStrike">
                <a:solidFill>
                  <a:srgbClr val="000000"/>
                </a:solidFill>
                <a:latin typeface="Petrona Bold"/>
                <a:ea typeface="Petrona Bold"/>
              </a:rPr>
              <a:t>Сервисы баз данных AWS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353" name="Image 1" descr="preencoded.png"/>
          <p:cNvPicPr/>
          <p:nvPr/>
        </p:nvPicPr>
        <p:blipFill>
          <a:blip r:embed="rId2"/>
          <a:stretch/>
        </p:blipFill>
        <p:spPr>
          <a:xfrm>
            <a:off x="714600" y="412596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354" name="Text 1"/>
          <p:cNvSpPr/>
          <p:nvPr/>
        </p:nvSpPr>
        <p:spPr>
          <a:xfrm>
            <a:off x="1428840" y="4090320"/>
            <a:ext cx="26791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Petrona Bold"/>
                <a:ea typeface="Petrona Bold"/>
              </a:rPr>
              <a:t>Amazon RDS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55" name="Text 2"/>
          <p:cNvSpPr/>
          <p:nvPr/>
        </p:nvSpPr>
        <p:spPr>
          <a:xfrm>
            <a:off x="1428840" y="4547520"/>
            <a:ext cx="1248660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Управляемые реляционные базы данных.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6" name="Image 2" descr="preencoded.png"/>
          <p:cNvPicPr/>
          <p:nvPr/>
        </p:nvPicPr>
        <p:blipFill>
          <a:blip r:embed="rId3"/>
          <a:stretch/>
        </p:blipFill>
        <p:spPr>
          <a:xfrm>
            <a:off x="714600" y="552240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357" name="Text 3"/>
          <p:cNvSpPr/>
          <p:nvPr/>
        </p:nvSpPr>
        <p:spPr>
          <a:xfrm>
            <a:off x="1428840" y="5486760"/>
            <a:ext cx="26791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Petrona Bold"/>
                <a:ea typeface="Petrona Bold"/>
              </a:rPr>
              <a:t>DynamoDB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58" name="Text 4"/>
          <p:cNvSpPr/>
          <p:nvPr/>
        </p:nvSpPr>
        <p:spPr>
          <a:xfrm>
            <a:off x="1428840" y="5943960"/>
            <a:ext cx="1248660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NoSQL база данных.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59" name="Image 3" descr="preencoded.png"/>
          <p:cNvPicPr/>
          <p:nvPr/>
        </p:nvPicPr>
        <p:blipFill>
          <a:blip r:embed="rId4"/>
          <a:stretch/>
        </p:blipFill>
        <p:spPr>
          <a:xfrm>
            <a:off x="714600" y="6918480"/>
            <a:ext cx="510120" cy="510120"/>
          </a:xfrm>
          <a:prstGeom prst="rect">
            <a:avLst/>
          </a:prstGeom>
          <a:ln w="0">
            <a:noFill/>
          </a:ln>
        </p:spPr>
      </p:pic>
      <p:sp>
        <p:nvSpPr>
          <p:cNvPr id="360" name="Text 5"/>
          <p:cNvSpPr/>
          <p:nvPr/>
        </p:nvSpPr>
        <p:spPr>
          <a:xfrm>
            <a:off x="1428840" y="6882840"/>
            <a:ext cx="267912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100" spc="-1" strike="noStrike">
                <a:solidFill>
                  <a:srgbClr val="272525"/>
                </a:solidFill>
                <a:latin typeface="Petrona Bold"/>
                <a:ea typeface="Petrona Bold"/>
              </a:rPr>
              <a:t>Redshift</a:t>
            </a:r>
            <a:endParaRPr b="0" lang="en-US" sz="2100" spc="-1" strike="noStrike">
              <a:latin typeface="Arial"/>
            </a:endParaRPr>
          </a:p>
        </p:txBody>
      </p:sp>
      <p:sp>
        <p:nvSpPr>
          <p:cNvPr id="361" name="Text 6"/>
          <p:cNvSpPr/>
          <p:nvPr/>
        </p:nvSpPr>
        <p:spPr>
          <a:xfrm>
            <a:off x="1428840" y="7340040"/>
            <a:ext cx="12486600" cy="32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272525"/>
                </a:solidFill>
                <a:latin typeface="Inter"/>
                <a:ea typeface="Inter"/>
              </a:rPr>
              <a:t>Сервис аналитической базы данных.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 0"/>
          <p:cNvSpPr/>
          <p:nvPr/>
        </p:nvSpPr>
        <p:spPr>
          <a:xfrm>
            <a:off x="793800" y="2592720"/>
            <a:ext cx="79419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Система управления AWS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363" name="Text 1"/>
          <p:cNvSpPr/>
          <p:nvPr/>
        </p:nvSpPr>
        <p:spPr>
          <a:xfrm>
            <a:off x="793800" y="39038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Руководство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64" name="Text 2"/>
          <p:cNvSpPr/>
          <p:nvPr/>
        </p:nvSpPr>
        <p:spPr>
          <a:xfrm>
            <a:off x="793800" y="4502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AWS — дочерняя компания Amazon.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5" name="Text 3"/>
          <p:cNvSpPr/>
          <p:nvPr/>
        </p:nvSpPr>
        <p:spPr>
          <a:xfrm>
            <a:off x="793800" y="5069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Генеральный директор: Adam Selipsky.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6" name="Text 4"/>
          <p:cNvSpPr/>
          <p:nvPr/>
        </p:nvSpPr>
        <p:spPr>
          <a:xfrm>
            <a:off x="7599600" y="39038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000000"/>
                </a:solidFill>
                <a:latin typeface="Petrona Bold"/>
                <a:ea typeface="Petrona Bold"/>
              </a:rPr>
              <a:t>Структура Amazon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67" name="Text 5"/>
          <p:cNvSpPr/>
          <p:nvPr/>
        </p:nvSpPr>
        <p:spPr>
          <a:xfrm>
            <a:off x="7599600" y="4502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AWS входит в структуру Amazon.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68" name="Text 6"/>
          <p:cNvSpPr/>
          <p:nvPr/>
        </p:nvSpPr>
        <p:spPr>
          <a:xfrm>
            <a:off x="7599600" y="506988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Подчиняется руководству Amazon.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521440"/>
          </a:xfrm>
          <a:prstGeom prst="rect">
            <a:avLst/>
          </a:prstGeom>
          <a:ln w="0">
            <a:noFill/>
          </a:ln>
        </p:spPr>
      </p:pic>
      <p:sp>
        <p:nvSpPr>
          <p:cNvPr id="370" name="Text 0"/>
          <p:cNvSpPr/>
          <p:nvPr/>
        </p:nvSpPr>
        <p:spPr>
          <a:xfrm>
            <a:off x="705960" y="3078000"/>
            <a:ext cx="5795280" cy="66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199"/>
              </a:lnSpc>
              <a:buNone/>
              <a:tabLst>
                <a:tab algn="l" pos="0"/>
              </a:tabLst>
            </a:pPr>
            <a:r>
              <a:rPr b="1" lang="en-US" sz="4150" spc="-1" strike="noStrike">
                <a:solidFill>
                  <a:srgbClr val="000000"/>
                </a:solidFill>
                <a:latin typeface="Petrona Bold"/>
                <a:ea typeface="Petrona Bold"/>
              </a:rPr>
              <a:t>Структура сайта AWS</a:t>
            </a:r>
            <a:endParaRPr b="0" lang="en-US" sz="4150" spc="-1" strike="noStrike">
              <a:latin typeface="Arial"/>
            </a:endParaRPr>
          </a:p>
        </p:txBody>
      </p:sp>
      <p:pic>
        <p:nvPicPr>
          <p:cNvPr id="371" name="Image 1" descr="preencoded.png"/>
          <p:cNvPicPr/>
          <p:nvPr/>
        </p:nvPicPr>
        <p:blipFill>
          <a:blip r:embed="rId2"/>
          <a:stretch/>
        </p:blipFill>
        <p:spPr>
          <a:xfrm>
            <a:off x="705960" y="4042440"/>
            <a:ext cx="1008360" cy="1209960"/>
          </a:xfrm>
          <a:prstGeom prst="rect">
            <a:avLst/>
          </a:prstGeom>
          <a:ln w="0">
            <a:noFill/>
          </a:ln>
        </p:spPr>
      </p:pic>
      <p:sp>
        <p:nvSpPr>
          <p:cNvPr id="372" name="Text 1"/>
          <p:cNvSpPr/>
          <p:nvPr/>
        </p:nvSpPr>
        <p:spPr>
          <a:xfrm>
            <a:off x="2017080" y="4244040"/>
            <a:ext cx="264744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Главная страница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373" name="Text 2"/>
          <p:cNvSpPr/>
          <p:nvPr/>
        </p:nvSpPr>
        <p:spPr>
          <a:xfrm>
            <a:off x="2017080" y="4696200"/>
            <a:ext cx="1190700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272525"/>
                </a:solidFill>
                <a:latin typeface="Inter"/>
                <a:ea typeface="Inter"/>
              </a:rPr>
              <a:t>Обзор основных сервисов.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74" name="Image 2" descr="preencoded.png"/>
          <p:cNvPicPr/>
          <p:nvPr/>
        </p:nvPicPr>
        <p:blipFill>
          <a:blip r:embed="rId3"/>
          <a:stretch/>
        </p:blipFill>
        <p:spPr>
          <a:xfrm>
            <a:off x="705960" y="5252760"/>
            <a:ext cx="1008360" cy="1209960"/>
          </a:xfrm>
          <a:prstGeom prst="rect">
            <a:avLst/>
          </a:prstGeom>
          <a:ln w="0">
            <a:noFill/>
          </a:ln>
        </p:spPr>
      </p:pic>
      <p:sp>
        <p:nvSpPr>
          <p:cNvPr id="375" name="Text 3"/>
          <p:cNvSpPr/>
          <p:nvPr/>
        </p:nvSpPr>
        <p:spPr>
          <a:xfrm>
            <a:off x="2017080" y="5454360"/>
            <a:ext cx="264744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Категории услуг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376" name="Text 4"/>
          <p:cNvSpPr/>
          <p:nvPr/>
        </p:nvSpPr>
        <p:spPr>
          <a:xfrm>
            <a:off x="2017080" y="5906160"/>
            <a:ext cx="1190700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272525"/>
                </a:solidFill>
                <a:latin typeface="Inter"/>
                <a:ea typeface="Inter"/>
              </a:rPr>
              <a:t>Разделы по типам сервисов.</a:t>
            </a:r>
            <a:endParaRPr b="0" lang="en-US" sz="1550" spc="-1" strike="noStrike">
              <a:latin typeface="Arial"/>
            </a:endParaRPr>
          </a:p>
        </p:txBody>
      </p:sp>
      <p:pic>
        <p:nvPicPr>
          <p:cNvPr id="377" name="Image 3" descr="preencoded.png"/>
          <p:cNvPicPr/>
          <p:nvPr/>
        </p:nvPicPr>
        <p:blipFill>
          <a:blip r:embed="rId4"/>
          <a:stretch/>
        </p:blipFill>
        <p:spPr>
          <a:xfrm>
            <a:off x="705960" y="6463080"/>
            <a:ext cx="1008360" cy="1209960"/>
          </a:xfrm>
          <a:prstGeom prst="rect">
            <a:avLst/>
          </a:prstGeom>
          <a:ln w="0">
            <a:noFill/>
          </a:ln>
        </p:spPr>
      </p:pic>
      <p:sp>
        <p:nvSpPr>
          <p:cNvPr id="378" name="Text 5"/>
          <p:cNvSpPr/>
          <p:nvPr/>
        </p:nvSpPr>
        <p:spPr>
          <a:xfrm>
            <a:off x="2017080" y="6664680"/>
            <a:ext cx="2647440" cy="33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buNone/>
              <a:tabLst>
                <a:tab algn="l" pos="0"/>
              </a:tabLst>
            </a:pPr>
            <a:r>
              <a:rPr b="1" lang="en-US" sz="2050" spc="-1" strike="noStrike">
                <a:solidFill>
                  <a:srgbClr val="272525"/>
                </a:solidFill>
                <a:latin typeface="Petrona Bold"/>
                <a:ea typeface="Petrona Bold"/>
              </a:rPr>
              <a:t>Документация</a:t>
            </a:r>
            <a:endParaRPr b="0" lang="en-US" sz="2050" spc="-1" strike="noStrike">
              <a:latin typeface="Arial"/>
            </a:endParaRPr>
          </a:p>
        </p:txBody>
      </p:sp>
      <p:sp>
        <p:nvSpPr>
          <p:cNvPr id="379" name="Text 6"/>
          <p:cNvSpPr/>
          <p:nvPr/>
        </p:nvSpPr>
        <p:spPr>
          <a:xfrm>
            <a:off x="2017080" y="7116480"/>
            <a:ext cx="11907000" cy="32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buNone/>
              <a:tabLst>
                <a:tab algn="l" pos="0"/>
              </a:tabLst>
            </a:pPr>
            <a:r>
              <a:rPr b="0" lang="en-US" sz="1550" spc="-1" strike="noStrike">
                <a:solidFill>
                  <a:srgbClr val="272525"/>
                </a:solidFill>
                <a:latin typeface="Inter"/>
                <a:ea typeface="Inter"/>
              </a:rPr>
              <a:t>Подробные описания и руководства.</a:t>
            </a:r>
            <a:endParaRPr b="0" lang="en-US" sz="15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ln w="0">
            <a:noFill/>
          </a:ln>
        </p:spPr>
      </p:pic>
      <p:sp>
        <p:nvSpPr>
          <p:cNvPr id="381" name="Text 0"/>
          <p:cNvSpPr/>
          <p:nvPr/>
        </p:nvSpPr>
        <p:spPr>
          <a:xfrm>
            <a:off x="793800" y="4241160"/>
            <a:ext cx="5953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Пользователи AWS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382" name="Shape 1"/>
          <p:cNvSpPr/>
          <p:nvPr/>
        </p:nvSpPr>
        <p:spPr>
          <a:xfrm>
            <a:off x="793800" y="5580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Text 2"/>
          <p:cNvSpPr/>
          <p:nvPr/>
        </p:nvSpPr>
        <p:spPr>
          <a:xfrm>
            <a:off x="1531080" y="5580720"/>
            <a:ext cx="34588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Разработчики и инженеры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84" name="Text 3"/>
          <p:cNvSpPr/>
          <p:nvPr/>
        </p:nvSpPr>
        <p:spPr>
          <a:xfrm>
            <a:off x="1531080" y="6460920"/>
            <a:ext cx="34588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Основная аудитория AWS.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5" name="Shape 4"/>
          <p:cNvSpPr/>
          <p:nvPr/>
        </p:nvSpPr>
        <p:spPr>
          <a:xfrm>
            <a:off x="5217120" y="5580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 5"/>
          <p:cNvSpPr/>
          <p:nvPr/>
        </p:nvSpPr>
        <p:spPr>
          <a:xfrm>
            <a:off x="5954040" y="5580720"/>
            <a:ext cx="34588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Компании всех размеров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87" name="Text 6"/>
          <p:cNvSpPr/>
          <p:nvPr/>
        </p:nvSpPr>
        <p:spPr>
          <a:xfrm>
            <a:off x="5954040" y="6460920"/>
            <a:ext cx="34588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От стартапов до корпораций.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388" name="Shape 7"/>
          <p:cNvSpPr/>
          <p:nvPr/>
        </p:nvSpPr>
        <p:spPr>
          <a:xfrm>
            <a:off x="9640080" y="55807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Text 8"/>
          <p:cNvSpPr/>
          <p:nvPr/>
        </p:nvSpPr>
        <p:spPr>
          <a:xfrm>
            <a:off x="10377360" y="5580720"/>
            <a:ext cx="34588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Государственные учреждения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90" name="Text 9"/>
          <p:cNvSpPr/>
          <p:nvPr/>
        </p:nvSpPr>
        <p:spPr>
          <a:xfrm>
            <a:off x="10377360" y="6460920"/>
            <a:ext cx="34588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Для государственных задач.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 0"/>
          <p:cNvSpPr/>
          <p:nvPr/>
        </p:nvSpPr>
        <p:spPr>
          <a:xfrm>
            <a:off x="793800" y="1233360"/>
            <a:ext cx="963936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Оценка качества информации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392" name="Text 1"/>
          <p:cNvSpPr/>
          <p:nvPr/>
        </p:nvSpPr>
        <p:spPr>
          <a:xfrm>
            <a:off x="1602000" y="427824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Актуальность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93" name="Text 2"/>
          <p:cNvSpPr/>
          <p:nvPr/>
        </p:nvSpPr>
        <p:spPr>
          <a:xfrm>
            <a:off x="793800" y="4786200"/>
            <a:ext cx="3785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r"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Регулярные обновления.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94" name="Image 0" descr="preencoded.png"/>
          <p:cNvPicPr/>
          <p:nvPr/>
        </p:nvPicPr>
        <p:blipFill>
          <a:blip r:embed="rId1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95" name="Text 3"/>
          <p:cNvSpPr/>
          <p:nvPr/>
        </p:nvSpPr>
        <p:spPr>
          <a:xfrm>
            <a:off x="5571360" y="422676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1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396" name="Text 4"/>
          <p:cNvSpPr/>
          <p:nvPr/>
        </p:nvSpPr>
        <p:spPr>
          <a:xfrm>
            <a:off x="9937800" y="305208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Достоверность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397" name="Text 5"/>
          <p:cNvSpPr/>
          <p:nvPr/>
        </p:nvSpPr>
        <p:spPr>
          <a:xfrm>
            <a:off x="9937800" y="3560040"/>
            <a:ext cx="3898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Официальные источники.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398" name="Image 1" descr="preencoded.png"/>
          <p:cNvPicPr/>
          <p:nvPr/>
        </p:nvPicPr>
        <p:blipFill>
          <a:blip r:embed="rId2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399" name="Text 6"/>
          <p:cNvSpPr/>
          <p:nvPr/>
        </p:nvSpPr>
        <p:spPr>
          <a:xfrm>
            <a:off x="8170200" y="327564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2</a:t>
            </a:r>
            <a:endParaRPr b="0" lang="en-US" sz="2650" spc="-1" strike="noStrike">
              <a:latin typeface="Arial"/>
            </a:endParaRPr>
          </a:p>
        </p:txBody>
      </p:sp>
      <p:sp>
        <p:nvSpPr>
          <p:cNvPr id="400" name="Text 7"/>
          <p:cNvSpPr/>
          <p:nvPr/>
        </p:nvSpPr>
        <p:spPr>
          <a:xfrm>
            <a:off x="9937800" y="5504400"/>
            <a:ext cx="2976840" cy="37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buNone/>
              <a:tabLst>
                <a:tab algn="l" pos="0"/>
              </a:tabLst>
            </a:pPr>
            <a:r>
              <a:rPr b="1" lang="en-US" sz="2300" spc="-1" strike="noStrike">
                <a:solidFill>
                  <a:srgbClr val="272525"/>
                </a:solidFill>
                <a:latin typeface="Petrona Bold"/>
                <a:ea typeface="Petrona Bold"/>
              </a:rPr>
              <a:t>Полнота</a:t>
            </a:r>
            <a:endParaRPr b="0" lang="en-US" sz="2300" spc="-1" strike="noStrike">
              <a:latin typeface="Arial"/>
            </a:endParaRPr>
          </a:p>
        </p:txBody>
      </p:sp>
      <p:sp>
        <p:nvSpPr>
          <p:cNvPr id="401" name="Text 8"/>
          <p:cNvSpPr/>
          <p:nvPr/>
        </p:nvSpPr>
        <p:spPr>
          <a:xfrm>
            <a:off x="9937800" y="6012720"/>
            <a:ext cx="3898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Детальные описания.</a:t>
            </a:r>
            <a:endParaRPr b="0" lang="en-US" sz="1750" spc="-1" strike="noStrike">
              <a:latin typeface="Arial"/>
            </a:endParaRPr>
          </a:p>
        </p:txBody>
      </p:sp>
      <p:pic>
        <p:nvPicPr>
          <p:cNvPr id="402" name="Image 2" descr="preencoded.png"/>
          <p:cNvPicPr/>
          <p:nvPr/>
        </p:nvPicPr>
        <p:blipFill>
          <a:blip r:embed="rId3"/>
          <a:stretch/>
        </p:blipFill>
        <p:spPr>
          <a:xfrm>
            <a:off x="5032800" y="2431080"/>
            <a:ext cx="4564440" cy="4564440"/>
          </a:xfrm>
          <a:prstGeom prst="rect">
            <a:avLst/>
          </a:prstGeom>
          <a:ln w="0">
            <a:noFill/>
          </a:ln>
        </p:spPr>
      </p:pic>
      <p:sp>
        <p:nvSpPr>
          <p:cNvPr id="403" name="Text 9"/>
          <p:cNvSpPr/>
          <p:nvPr/>
        </p:nvSpPr>
        <p:spPr>
          <a:xfrm>
            <a:off x="7694640" y="6001920"/>
            <a:ext cx="339120" cy="42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249"/>
              </a:lnSpc>
              <a:buNone/>
              <a:tabLst>
                <a:tab algn="l" pos="0"/>
              </a:tabLst>
            </a:pPr>
            <a:r>
              <a:rPr b="1" lang="en-US" sz="2650" spc="-1" strike="noStrike">
                <a:solidFill>
                  <a:srgbClr val="272525"/>
                </a:solidFill>
                <a:latin typeface="Petrona Bold"/>
                <a:ea typeface="Petrona Bold"/>
              </a:rPr>
              <a:t>3</a:t>
            </a:r>
            <a:endParaRPr b="0" lang="en-US" sz="26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05" name="Text 0"/>
          <p:cNvSpPr/>
          <p:nvPr/>
        </p:nvSpPr>
        <p:spPr>
          <a:xfrm>
            <a:off x="793800" y="2355480"/>
            <a:ext cx="7556040" cy="14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51"/>
              </a:lnSpc>
              <a:buNone/>
              <a:tabLst>
                <a:tab algn="l" pos="0"/>
              </a:tabLst>
            </a:pPr>
            <a:r>
              <a:rPr b="1" lang="en-US" sz="4650" spc="-1" strike="noStrike">
                <a:solidFill>
                  <a:srgbClr val="000000"/>
                </a:solidFill>
                <a:latin typeface="Petrona Bold"/>
                <a:ea typeface="Petrona Bold"/>
              </a:rPr>
              <a:t>Общее впечатление от AWS</a:t>
            </a:r>
            <a:endParaRPr b="0" lang="en-US" sz="4650" spc="-1" strike="noStrike">
              <a:latin typeface="Arial"/>
            </a:endParaRPr>
          </a:p>
        </p:txBody>
      </p:sp>
      <p:sp>
        <p:nvSpPr>
          <p:cNvPr id="406" name="Text 1"/>
          <p:cNvSpPr/>
          <p:nvPr/>
        </p:nvSpPr>
        <p:spPr>
          <a:xfrm>
            <a:off x="793800" y="41842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Интуитивно понятный интерфейс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7" name="Text 2"/>
          <p:cNvSpPr/>
          <p:nvPr/>
        </p:nvSpPr>
        <p:spPr>
          <a:xfrm>
            <a:off x="793800" y="462636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Высокое качество информации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8" name="Text 3"/>
          <p:cNvSpPr/>
          <p:nvPr/>
        </p:nvSpPr>
        <p:spPr>
          <a:xfrm>
            <a:off x="793800" y="506880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Подходит для новичков и профессионалов</a:t>
            </a:r>
            <a:endParaRPr b="0" lang="en-US" sz="1750" spc="-1" strike="noStrike">
              <a:latin typeface="Arial"/>
            </a:endParaRPr>
          </a:p>
        </p:txBody>
      </p:sp>
      <p:sp>
        <p:nvSpPr>
          <p:cNvPr id="409" name="Text 4"/>
          <p:cNvSpPr/>
          <p:nvPr/>
        </p:nvSpPr>
        <p:spPr>
          <a:xfrm>
            <a:off x="793800" y="5510880"/>
            <a:ext cx="75560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272525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272525"/>
                </a:solidFill>
                <a:latin typeface="Inter"/>
                <a:ea typeface="Inter"/>
              </a:rPr>
              <a:t>Одна из самых масштабных облачных платформ</a:t>
            </a:r>
            <a:endParaRPr b="0" lang="en-US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2025-04-13T09:47:11Z</dcterms:created>
  <dc:creator>PptxGenJS</dc:creator>
  <dc:description/>
  <dc:language>en-US</dc:language>
  <cp:lastModifiedBy/>
  <dcterms:modified xsi:type="dcterms:W3CDTF">2025-04-13T12:48:26Z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